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9616BF-4431-41EB-8E53-659BFFB44EB7}"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5292-96B3-4307-B77D-1D3C77D8BA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92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616BF-4431-41EB-8E53-659BFFB44EB7}"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246625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616BF-4431-41EB-8E53-659BFFB44EB7}"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425824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616BF-4431-41EB-8E53-659BFFB44EB7}"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29868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616BF-4431-41EB-8E53-659BFFB44EB7}"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5292-96B3-4307-B77D-1D3C77D8BA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9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616BF-4431-41EB-8E53-659BFFB44EB7}"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22899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9616BF-4431-41EB-8E53-659BFFB44EB7}"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113617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9616BF-4431-41EB-8E53-659BFFB44EB7}"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23409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09616BF-4431-41EB-8E53-659BFFB44EB7}" type="datetimeFigureOut">
              <a:rPr lang="en-US" smtClean="0"/>
              <a:t>4/15/2022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105302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9616BF-4431-41EB-8E53-659BFFB44EB7}" type="datetimeFigureOut">
              <a:rPr lang="en-US" smtClean="0"/>
              <a:t>4/15/2022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7F5292-96B3-4307-B77D-1D3C77D8BA00}" type="slidenum">
              <a:rPr lang="en-US" smtClean="0"/>
              <a:t>‹#›</a:t>
            </a:fld>
            <a:endParaRPr lang="en-US"/>
          </a:p>
        </p:txBody>
      </p:sp>
    </p:spTree>
    <p:extLst>
      <p:ext uri="{BB962C8B-B14F-4D97-AF65-F5344CB8AC3E}">
        <p14:creationId xmlns:p14="http://schemas.microsoft.com/office/powerpoint/2010/main" val="343296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9616BF-4431-41EB-8E53-659BFFB44EB7}"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5292-96B3-4307-B77D-1D3C77D8BA00}" type="slidenum">
              <a:rPr lang="en-US" smtClean="0"/>
              <a:t>‹#›</a:t>
            </a:fld>
            <a:endParaRPr lang="en-US"/>
          </a:p>
        </p:txBody>
      </p:sp>
    </p:spTree>
    <p:extLst>
      <p:ext uri="{BB962C8B-B14F-4D97-AF65-F5344CB8AC3E}">
        <p14:creationId xmlns:p14="http://schemas.microsoft.com/office/powerpoint/2010/main" val="187482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9616BF-4431-41EB-8E53-659BFFB44EB7}" type="datetimeFigureOut">
              <a:rPr lang="en-US" smtClean="0"/>
              <a:t>4/15/2022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E7F5292-96B3-4307-B77D-1D3C77D8BA0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82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fberkeley.info/uploadedFiles/Auditor/Level_3_-_General/Rocky%20Road-Berkeley%20Streets%20at%20Risk%20and%20Significantly%20Underfunded.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tyofberkeley.info/uploadedFiles/Public_Works/Level_3_-_Sidewalks,_Streets_-_Utility/Berkeley_PTAP21_Final%20Report_011521.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ityofberkeley.info/uploadedFiles/Public_Works/Level_3_-_Sidewalks,_Streets_-_Utility/Berkeley_PTAP21_Final%20Report_011521.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ityofberkeley.info/uploadedFiles/Auditor/Level_3_-_General/Rocky%20Road-Berkeley%20Streets%20at%20Risk%20and%20Significantly%20Underfunded.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cityofberkeley.info/uploadedFiles/Public_Works/Level_3_-_Sidewalks,_Streets_-_Utility/Berkeley_PTAP21_Final%20Report_011521.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rkesarwani@cityofberkeley.inf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67E6-54B0-426A-9FA5-DB4D44E2257D}"/>
              </a:ext>
            </a:extLst>
          </p:cNvPr>
          <p:cNvSpPr>
            <a:spLocks noGrp="1"/>
          </p:cNvSpPr>
          <p:nvPr>
            <p:ph type="ctrTitle"/>
          </p:nvPr>
        </p:nvSpPr>
        <p:spPr>
          <a:xfrm>
            <a:off x="1285241" y="1008993"/>
            <a:ext cx="9231410" cy="3542045"/>
          </a:xfrm>
        </p:spPr>
        <p:txBody>
          <a:bodyPr anchor="b">
            <a:normAutofit/>
          </a:bodyPr>
          <a:lstStyle/>
          <a:p>
            <a:pPr marL="0" marR="0">
              <a:lnSpc>
                <a:spcPct val="115000"/>
              </a:lnSpc>
              <a:spcBef>
                <a:spcPts val="0"/>
              </a:spcBef>
              <a:spcAft>
                <a:spcPts val="0"/>
              </a:spcAft>
            </a:pPr>
            <a:r>
              <a:rPr lang="en-US" sz="6600" dirty="0">
                <a:latin typeface="+mn-lt"/>
                <a:ea typeface="Arial" panose="020B0604020202020204" pitchFamily="34" charset="0"/>
              </a:rPr>
              <a:t>Street Paving</a:t>
            </a:r>
            <a:endParaRPr lang="en-US" sz="85700" dirty="0">
              <a:latin typeface="+mn-lt"/>
            </a:endParaRPr>
          </a:p>
        </p:txBody>
      </p:sp>
      <p:sp>
        <p:nvSpPr>
          <p:cNvPr id="3" name="Subtitle 2">
            <a:extLst>
              <a:ext uri="{FF2B5EF4-FFF2-40B4-BE49-F238E27FC236}">
                <a16:creationId xmlns:a16="http://schemas.microsoft.com/office/drawing/2014/main" id="{CC0A5312-F99A-40C4-8B3D-04519C8E9304}"/>
              </a:ext>
            </a:extLst>
          </p:cNvPr>
          <p:cNvSpPr>
            <a:spLocks noGrp="1"/>
          </p:cNvSpPr>
          <p:nvPr>
            <p:ph type="subTitle" idx="1"/>
          </p:nvPr>
        </p:nvSpPr>
        <p:spPr>
          <a:xfrm>
            <a:off x="1285241" y="4489450"/>
            <a:ext cx="9827259" cy="1562100"/>
          </a:xfrm>
        </p:spPr>
        <p:txBody>
          <a:bodyPr anchor="t">
            <a:noAutofit/>
          </a:bodyPr>
          <a:lstStyle/>
          <a:p>
            <a:pPr algn="l"/>
            <a:r>
              <a:rPr lang="en-US" sz="1800" dirty="0">
                <a:effectLst/>
                <a:ea typeface="Arial" panose="020B0604020202020204" pitchFamily="34" charset="0"/>
              </a:rPr>
              <a:t>Street Maintenance Funding to Prevent Further Deterioration of Pavement Condition to Save Tax Dollars and Our Streets </a:t>
            </a:r>
          </a:p>
          <a:p>
            <a:pPr algn="l"/>
            <a:r>
              <a:rPr lang="en-US" sz="1800" dirty="0"/>
              <a:t>Budget and finance Policy committee</a:t>
            </a:r>
          </a:p>
          <a:p>
            <a:r>
              <a:rPr lang="en-US" sz="1800" dirty="0"/>
              <a:t>COUNCILMEMBER RASHI KESARWANI | APRIL 14, 2022</a:t>
            </a:r>
          </a:p>
        </p:txBody>
      </p:sp>
    </p:spTree>
    <p:extLst>
      <p:ext uri="{BB962C8B-B14F-4D97-AF65-F5344CB8AC3E}">
        <p14:creationId xmlns:p14="http://schemas.microsoft.com/office/powerpoint/2010/main" val="226355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8628-FB1E-4946-9106-0F637AA87D64}"/>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52E3B5AB-80A0-4A55-ACAF-B8A6B7F4F0BA}"/>
              </a:ext>
            </a:extLst>
          </p:cNvPr>
          <p:cNvSpPr>
            <a:spLocks noGrp="1"/>
          </p:cNvSpPr>
          <p:nvPr>
            <p:ph idx="1"/>
          </p:nvPr>
        </p:nvSpPr>
        <p:spPr>
          <a:xfrm>
            <a:off x="831850" y="2984500"/>
            <a:ext cx="5806386" cy="2460625"/>
          </a:xfrm>
        </p:spPr>
        <p:txBody>
          <a:bodyPr>
            <a:noAutofit/>
          </a:bodyPr>
          <a:lstStyle/>
          <a:p>
            <a:pPr lvl="1">
              <a:lnSpc>
                <a:spcPct val="115000"/>
              </a:lnSpc>
              <a:spcBef>
                <a:spcPts val="0"/>
              </a:spcBef>
              <a:spcAft>
                <a:spcPts val="0"/>
              </a:spcAft>
              <a:buFont typeface="Wingdings" panose="05000000000000000000" pitchFamily="2" charset="2"/>
              <a:buChar char="§"/>
            </a:pPr>
            <a:r>
              <a:rPr lang="en-US" dirty="0">
                <a:effectLst/>
                <a:ea typeface="Arial" panose="020B0604020202020204" pitchFamily="34" charset="0"/>
              </a:rPr>
              <a:t>Allocate minimum of $8 million in additional ongoing annual General Fund—bringing total street paving annual budget to at least </a:t>
            </a:r>
            <a:r>
              <a:rPr lang="en-US" b="1" dirty="0">
                <a:effectLst/>
                <a:ea typeface="Arial" panose="020B0604020202020204" pitchFamily="34" charset="0"/>
              </a:rPr>
              <a:t>$15.1 million</a:t>
            </a:r>
            <a:r>
              <a:rPr lang="en-US" dirty="0">
                <a:effectLst/>
                <a:ea typeface="Arial" panose="020B0604020202020204" pitchFamily="34" charset="0"/>
              </a:rPr>
              <a:t>—</a:t>
            </a:r>
            <a:r>
              <a:rPr lang="en-US" b="1" dirty="0">
                <a:effectLst/>
                <a:ea typeface="Arial" panose="020B0604020202020204" pitchFamily="34" charset="0"/>
              </a:rPr>
              <a:t>minimum amount needed to maintain pavement condition</a:t>
            </a:r>
          </a:p>
          <a:p>
            <a:pPr lvl="1">
              <a:lnSpc>
                <a:spcPct val="115000"/>
              </a:lnSpc>
              <a:spcBef>
                <a:spcPts val="0"/>
              </a:spcBef>
              <a:spcAft>
                <a:spcPts val="0"/>
              </a:spcAft>
              <a:buFont typeface="Wingdings" panose="05000000000000000000" pitchFamily="2" charset="2"/>
              <a:buChar char="§"/>
            </a:pPr>
            <a:r>
              <a:rPr lang="en-US" dirty="0">
                <a:effectLst/>
                <a:ea typeface="Arial" panose="020B0604020202020204" pitchFamily="34" charset="0"/>
              </a:rPr>
              <a:t>Exceed $8 million General Fund need by contributing $3 million in ongoing funds in FY 2022-23 through FY 2024-25 (total of $9 million)</a:t>
            </a:r>
          </a:p>
          <a:p>
            <a:pPr lvl="1">
              <a:lnSpc>
                <a:spcPct val="115000"/>
              </a:lnSpc>
              <a:spcBef>
                <a:spcPts val="0"/>
              </a:spcBef>
              <a:spcAft>
                <a:spcPts val="0"/>
              </a:spcAft>
              <a:buFont typeface="Wingdings" panose="05000000000000000000" pitchFamily="2" charset="2"/>
              <a:buChar char="§"/>
            </a:pPr>
            <a:r>
              <a:rPr lang="en-US" dirty="0">
                <a:ea typeface="Arial" panose="020B0604020202020204" pitchFamily="34" charset="0"/>
              </a:rPr>
              <a:t>A</a:t>
            </a:r>
            <a:r>
              <a:rPr lang="en-US" dirty="0">
                <a:effectLst/>
                <a:ea typeface="Arial" panose="020B0604020202020204" pitchFamily="34" charset="0"/>
              </a:rPr>
              <a:t> three-year plan is suggested to give the City time to gradually enhance street paving resources, </a:t>
            </a:r>
            <a:r>
              <a:rPr lang="en-US" dirty="0">
                <a:effectLst/>
                <a:highlight>
                  <a:srgbClr val="FFFFFF"/>
                </a:highlight>
                <a:ea typeface="Arial" panose="020B0604020202020204" pitchFamily="34" charset="0"/>
              </a:rPr>
              <a:t>and annual inflation adjustments are recommended in out-years </a:t>
            </a:r>
          </a:p>
        </p:txBody>
      </p:sp>
      <p:sp>
        <p:nvSpPr>
          <p:cNvPr id="5" name="TextBox 4">
            <a:extLst>
              <a:ext uri="{FF2B5EF4-FFF2-40B4-BE49-F238E27FC236}">
                <a16:creationId xmlns:a16="http://schemas.microsoft.com/office/drawing/2014/main" id="{E164C128-74AA-4B6E-BD49-09F824AD5D70}"/>
              </a:ext>
            </a:extLst>
          </p:cNvPr>
          <p:cNvSpPr txBox="1"/>
          <p:nvPr/>
        </p:nvSpPr>
        <p:spPr>
          <a:xfrm>
            <a:off x="0" y="2024572"/>
            <a:ext cx="12191999" cy="779444"/>
          </a:xfrm>
          <a:prstGeom prst="rect">
            <a:avLst/>
          </a:prstGeom>
          <a:solidFill>
            <a:schemeClr val="accent1">
              <a:lumMod val="40000"/>
              <a:lumOff val="60000"/>
            </a:schemeClr>
          </a:solidFill>
        </p:spPr>
        <p:txBody>
          <a:bodyPr wrap="square">
            <a:spAutoFit/>
          </a:bodyPr>
          <a:lstStyle/>
          <a:p>
            <a:pPr lvl="1" algn="ctr">
              <a:lnSpc>
                <a:spcPct val="115000"/>
              </a:lnSpc>
              <a:spcBef>
                <a:spcPts val="0"/>
              </a:spcBef>
              <a:spcAft>
                <a:spcPts val="0"/>
              </a:spcAft>
            </a:pPr>
            <a:r>
              <a:rPr lang="en-US" sz="2000" dirty="0">
                <a:ea typeface="Arial" panose="020B0604020202020204" pitchFamily="34" charset="0"/>
              </a:rPr>
              <a:t>A </a:t>
            </a:r>
            <a:r>
              <a:rPr lang="en-US" sz="2000" dirty="0">
                <a:effectLst/>
                <a:ea typeface="Arial" panose="020B0604020202020204" pitchFamily="34" charset="0"/>
              </a:rPr>
              <a:t>dollar of maintenance early in a street’s life-cycle saves $8 later due to avoided rehabilitation and/or reconstruction costs associated with failing streets</a:t>
            </a:r>
            <a:endParaRPr lang="en-US" sz="2400" dirty="0"/>
          </a:p>
        </p:txBody>
      </p:sp>
      <p:pic>
        <p:nvPicPr>
          <p:cNvPr id="6" name="image5.png">
            <a:extLst>
              <a:ext uri="{FF2B5EF4-FFF2-40B4-BE49-F238E27FC236}">
                <a16:creationId xmlns:a16="http://schemas.microsoft.com/office/drawing/2014/main" id="{CE229722-8892-4F16-9DEC-8A93DC114C27}"/>
              </a:ext>
            </a:extLst>
          </p:cNvPr>
          <p:cNvPicPr/>
          <p:nvPr/>
        </p:nvPicPr>
        <p:blipFill>
          <a:blip r:embed="rId2"/>
          <a:srcRect/>
          <a:stretch>
            <a:fillRect/>
          </a:stretch>
        </p:blipFill>
        <p:spPr>
          <a:xfrm>
            <a:off x="6965578" y="3162300"/>
            <a:ext cx="4458072" cy="298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874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EC20-B72A-48D9-A6F2-EA72B78FB755}"/>
              </a:ext>
            </a:extLst>
          </p:cNvPr>
          <p:cNvSpPr>
            <a:spLocks noGrp="1"/>
          </p:cNvSpPr>
          <p:nvPr>
            <p:ph type="title"/>
          </p:nvPr>
        </p:nvSpPr>
        <p:spPr/>
        <p:txBody>
          <a:bodyPr/>
          <a:lstStyle/>
          <a:p>
            <a:r>
              <a:rPr lang="en-US" dirty="0"/>
              <a:t>“At Risk” Streets Harm All Users</a:t>
            </a:r>
          </a:p>
        </p:txBody>
      </p:sp>
      <p:sp>
        <p:nvSpPr>
          <p:cNvPr id="15" name="TextBox 14">
            <a:extLst>
              <a:ext uri="{FF2B5EF4-FFF2-40B4-BE49-F238E27FC236}">
                <a16:creationId xmlns:a16="http://schemas.microsoft.com/office/drawing/2014/main" id="{8921F605-967F-43ED-BC2A-5F3F373BBF30}"/>
              </a:ext>
            </a:extLst>
          </p:cNvPr>
          <p:cNvSpPr txBox="1"/>
          <p:nvPr/>
        </p:nvSpPr>
        <p:spPr>
          <a:xfrm>
            <a:off x="4883102" y="3358196"/>
            <a:ext cx="5899151" cy="203132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ea typeface="Arial" panose="020B0604020202020204" pitchFamily="34" charset="0"/>
              </a:rPr>
              <a:t>Dr</a:t>
            </a:r>
            <a:r>
              <a:rPr lang="en-US" dirty="0">
                <a:effectLst/>
                <a:ea typeface="Arial" panose="020B0604020202020204" pitchFamily="34" charset="0"/>
              </a:rPr>
              <a:t>ivers pay </a:t>
            </a:r>
            <a:r>
              <a:rPr lang="en-US" b="1" dirty="0">
                <a:effectLst/>
                <a:ea typeface="Arial" panose="020B0604020202020204" pitchFamily="34" charset="0"/>
              </a:rPr>
              <a:t>$1,049 annually </a:t>
            </a:r>
            <a:r>
              <a:rPr lang="en-US" dirty="0">
                <a:effectLst/>
                <a:ea typeface="Arial" panose="020B0604020202020204" pitchFamily="34" charset="0"/>
              </a:rPr>
              <a:t>(according to TRIP, a national transportation research group) in </a:t>
            </a:r>
            <a:r>
              <a:rPr lang="en-US" b="1" dirty="0">
                <a:effectLst/>
                <a:ea typeface="Arial" panose="020B0604020202020204" pitchFamily="34" charset="0"/>
              </a:rPr>
              <a:t>vehicle repair costs</a:t>
            </a:r>
            <a:r>
              <a:rPr lang="en-US" dirty="0">
                <a:effectLst/>
                <a:ea typeface="Arial" panose="020B0604020202020204" pitchFamily="34" charset="0"/>
              </a:rPr>
              <a:t>, </a:t>
            </a:r>
            <a:r>
              <a:rPr lang="en-US" b="1" dirty="0">
                <a:effectLst/>
                <a:ea typeface="Arial" panose="020B0604020202020204" pitchFamily="34" charset="0"/>
              </a:rPr>
              <a:t>accelerated vehicle deterioration and depreciation, increased maintenance costs</a:t>
            </a:r>
            <a:r>
              <a:rPr lang="en-US" dirty="0">
                <a:effectLst/>
                <a:ea typeface="Arial" panose="020B0604020202020204" pitchFamily="34" charset="0"/>
              </a:rPr>
              <a:t>, and </a:t>
            </a:r>
            <a:r>
              <a:rPr lang="en-US" b="1" dirty="0">
                <a:effectLst/>
                <a:ea typeface="Arial" panose="020B0604020202020204" pitchFamily="34" charset="0"/>
              </a:rPr>
              <a:t>additional fuel consumption</a:t>
            </a:r>
          </a:p>
          <a:p>
            <a:pPr marL="285750" indent="-285750">
              <a:buClr>
                <a:schemeClr val="accent1"/>
              </a:buClr>
              <a:buFont typeface="Wingdings" panose="05000000000000000000" pitchFamily="2" charset="2"/>
              <a:buChar char="§"/>
            </a:pPr>
            <a:r>
              <a:rPr lang="en-US" b="1" i="0" dirty="0">
                <a:effectLst/>
              </a:rPr>
              <a:t>Safety concerns for bicyclists and pedestrians </a:t>
            </a:r>
            <a:r>
              <a:rPr lang="en-US" b="0" i="0" dirty="0">
                <a:effectLst/>
              </a:rPr>
              <a:t>who suffer injuries due to potholes and uneven pavement</a:t>
            </a:r>
            <a:endParaRPr lang="en-US" dirty="0"/>
          </a:p>
        </p:txBody>
      </p:sp>
      <p:sp>
        <p:nvSpPr>
          <p:cNvPr id="17" name="Rectangle 16">
            <a:extLst>
              <a:ext uri="{FF2B5EF4-FFF2-40B4-BE49-F238E27FC236}">
                <a16:creationId xmlns:a16="http://schemas.microsoft.com/office/drawing/2014/main" id="{081B07C5-EA79-4BB7-B009-B12036F9F18A}"/>
              </a:ext>
            </a:extLst>
          </p:cNvPr>
          <p:cNvSpPr/>
          <p:nvPr/>
        </p:nvSpPr>
        <p:spPr>
          <a:xfrm>
            <a:off x="0" y="1987549"/>
            <a:ext cx="12192000" cy="6477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E5DCB58-13ED-4C0D-8228-A2B5D8B1CB6B}"/>
              </a:ext>
            </a:extLst>
          </p:cNvPr>
          <p:cNvSpPr txBox="1"/>
          <p:nvPr/>
        </p:nvSpPr>
        <p:spPr>
          <a:xfrm>
            <a:off x="523874" y="1987550"/>
            <a:ext cx="11144250" cy="707886"/>
          </a:xfrm>
          <a:prstGeom prst="rect">
            <a:avLst/>
          </a:prstGeom>
          <a:noFill/>
        </p:spPr>
        <p:txBody>
          <a:bodyPr wrap="square" rtlCol="0">
            <a:spAutoFit/>
          </a:bodyPr>
          <a:lstStyle/>
          <a:p>
            <a:pPr algn="ctr"/>
            <a:r>
              <a:rPr lang="en-US" sz="2000" dirty="0">
                <a:effectLst/>
                <a:ea typeface="Arial" panose="020B0604020202020204" pitchFamily="34" charset="0"/>
              </a:rPr>
              <a:t>Berkeley’s streets were rated </a:t>
            </a:r>
            <a:r>
              <a:rPr lang="en-US" sz="2000" dirty="0">
                <a:ea typeface="Arial" panose="020B0604020202020204" pitchFamily="34" charset="0"/>
              </a:rPr>
              <a:t>at a</a:t>
            </a:r>
            <a:r>
              <a:rPr lang="en-US" sz="2000" dirty="0">
                <a:effectLst/>
                <a:ea typeface="Arial" panose="020B0604020202020204" pitchFamily="34" charset="0"/>
              </a:rPr>
              <a:t>n average of </a:t>
            </a:r>
            <a:r>
              <a:rPr lang="en-US" sz="2000" b="1" dirty="0">
                <a:effectLst/>
                <a:ea typeface="Arial" panose="020B0604020202020204" pitchFamily="34" charset="0"/>
              </a:rPr>
              <a:t>56 out of 100 </a:t>
            </a:r>
            <a:r>
              <a:rPr lang="en-US" sz="2000" dirty="0">
                <a:effectLst/>
                <a:ea typeface="Arial" panose="020B0604020202020204" pitchFamily="34" charset="0"/>
              </a:rPr>
              <a:t>(</a:t>
            </a:r>
            <a:r>
              <a:rPr lang="en-US" sz="2000" b="1" dirty="0">
                <a:effectLst/>
                <a:ea typeface="Arial" panose="020B0604020202020204" pitchFamily="34" charset="0"/>
              </a:rPr>
              <a:t>Pavement Condition Index</a:t>
            </a:r>
            <a:r>
              <a:rPr lang="en-US" sz="2000" dirty="0">
                <a:effectLst/>
                <a:ea typeface="Arial" panose="020B0604020202020204" pitchFamily="34" charset="0"/>
              </a:rPr>
              <a:t>) in 2021, meaning they are “at risk”</a:t>
            </a:r>
            <a:endParaRPr lang="en-US" sz="2000" dirty="0"/>
          </a:p>
        </p:txBody>
      </p:sp>
      <p:pic>
        <p:nvPicPr>
          <p:cNvPr id="22" name="Picture 21" descr="A road with cars parked along it&#10;&#10;Description automatically generated with low confidence">
            <a:extLst>
              <a:ext uri="{FF2B5EF4-FFF2-40B4-BE49-F238E27FC236}">
                <a16:creationId xmlns:a16="http://schemas.microsoft.com/office/drawing/2014/main" id="{7600B9D4-1DB7-4C9B-A148-258BC30F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175" y="2821548"/>
            <a:ext cx="1924149" cy="3381549"/>
          </a:xfrm>
          <a:prstGeom prst="rect">
            <a:avLst/>
          </a:prstGeom>
        </p:spPr>
      </p:pic>
      <p:sp>
        <p:nvSpPr>
          <p:cNvPr id="23" name="TextBox 22">
            <a:extLst>
              <a:ext uri="{FF2B5EF4-FFF2-40B4-BE49-F238E27FC236}">
                <a16:creationId xmlns:a16="http://schemas.microsoft.com/office/drawing/2014/main" id="{B179A108-1D3E-42E5-9FEE-6A468A28C26C}"/>
              </a:ext>
            </a:extLst>
          </p:cNvPr>
          <p:cNvSpPr txBox="1"/>
          <p:nvPr/>
        </p:nvSpPr>
        <p:spPr>
          <a:xfrm>
            <a:off x="6292850" y="6135508"/>
            <a:ext cx="5949950" cy="435889"/>
          </a:xfrm>
          <a:prstGeom prst="rect">
            <a:avLst/>
          </a:prstGeom>
          <a:noFill/>
        </p:spPr>
        <p:txBody>
          <a:bodyPr wrap="square">
            <a:spAutoFit/>
          </a:bodyPr>
          <a:lstStyle/>
          <a:p>
            <a:pPr>
              <a:lnSpc>
                <a:spcPct val="115000"/>
              </a:lnSpc>
            </a:pPr>
            <a:r>
              <a:rPr lang="en-US" sz="1000" dirty="0">
                <a:effectLst/>
                <a:ea typeface="Arial" panose="020B0604020202020204" pitchFamily="34" charset="0"/>
              </a:rPr>
              <a:t>Source: Berkeley City Auditor, </a:t>
            </a:r>
            <a:r>
              <a:rPr lang="en-US" sz="1000" i="1" u="sng" dirty="0">
                <a:solidFill>
                  <a:srgbClr val="1155CC"/>
                </a:solidFill>
                <a:effectLst/>
                <a:ea typeface="Arial" panose="020B0604020202020204" pitchFamily="34" charset="0"/>
                <a:hlinkClick r:id="rId3"/>
              </a:rPr>
              <a:t>Rocky Road: Berkeley Streets at Risk and Significantly Underfunded</a:t>
            </a:r>
            <a:r>
              <a:rPr lang="en-US" sz="1000" dirty="0">
                <a:effectLst/>
                <a:ea typeface="Arial" panose="020B0604020202020204" pitchFamily="34" charset="0"/>
              </a:rPr>
              <a:t>, Nov. 19, 2020</a:t>
            </a:r>
          </a:p>
          <a:p>
            <a:pPr marL="0" marR="0">
              <a:lnSpc>
                <a:spcPct val="115000"/>
              </a:lnSpc>
              <a:spcBef>
                <a:spcPts val="0"/>
              </a:spcBef>
              <a:spcAft>
                <a:spcPts val="0"/>
              </a:spcAft>
            </a:pPr>
            <a:endParaRPr lang="en-US" sz="1000" dirty="0">
              <a:effectLst/>
              <a:ea typeface="Arial" panose="020B0604020202020204" pitchFamily="34" charset="0"/>
            </a:endParaRPr>
          </a:p>
        </p:txBody>
      </p:sp>
    </p:spTree>
    <p:extLst>
      <p:ext uri="{BB962C8B-B14F-4D97-AF65-F5344CB8AC3E}">
        <p14:creationId xmlns:p14="http://schemas.microsoft.com/office/powerpoint/2010/main" val="226991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4A30-7BCE-4B8B-AA04-8BEB05CCE658}"/>
              </a:ext>
            </a:extLst>
          </p:cNvPr>
          <p:cNvSpPr>
            <a:spLocks noGrp="1"/>
          </p:cNvSpPr>
          <p:nvPr>
            <p:ph type="title"/>
          </p:nvPr>
        </p:nvSpPr>
        <p:spPr/>
        <p:txBody>
          <a:bodyPr/>
          <a:lstStyle/>
          <a:p>
            <a:r>
              <a:rPr lang="en-US" dirty="0"/>
              <a:t>Current Street Paving Budget</a:t>
            </a:r>
          </a:p>
        </p:txBody>
      </p:sp>
      <p:sp>
        <p:nvSpPr>
          <p:cNvPr id="5" name="TextBox 4">
            <a:extLst>
              <a:ext uri="{FF2B5EF4-FFF2-40B4-BE49-F238E27FC236}">
                <a16:creationId xmlns:a16="http://schemas.microsoft.com/office/drawing/2014/main" id="{E2F92B72-D3FD-465B-8173-E00E5F6B3D98}"/>
              </a:ext>
            </a:extLst>
          </p:cNvPr>
          <p:cNvSpPr txBox="1"/>
          <p:nvPr/>
        </p:nvSpPr>
        <p:spPr>
          <a:xfrm>
            <a:off x="0" y="6127474"/>
            <a:ext cx="12192000" cy="730526"/>
          </a:xfrm>
          <a:prstGeom prst="rect">
            <a:avLst/>
          </a:prstGeom>
          <a:solidFill>
            <a:schemeClr val="bg1"/>
          </a:solidFill>
        </p:spPr>
        <p:txBody>
          <a:bodyPr wrap="square" rtlCol="0">
            <a:spAutoFit/>
          </a:bodyPr>
          <a:lstStyle/>
          <a:p>
            <a:endParaRPr lang="en-US" dirty="0"/>
          </a:p>
        </p:txBody>
      </p:sp>
      <p:graphicFrame>
        <p:nvGraphicFramePr>
          <p:cNvPr id="4" name="Content Placeholder 3">
            <a:extLst>
              <a:ext uri="{FF2B5EF4-FFF2-40B4-BE49-F238E27FC236}">
                <a16:creationId xmlns:a16="http://schemas.microsoft.com/office/drawing/2014/main" id="{4FAF6C8E-09A6-46A3-A88F-1C6C49622EC7}"/>
              </a:ext>
            </a:extLst>
          </p:cNvPr>
          <p:cNvGraphicFramePr>
            <a:graphicFrameLocks noGrp="1"/>
          </p:cNvGraphicFramePr>
          <p:nvPr>
            <p:ph idx="1"/>
            <p:extLst>
              <p:ext uri="{D42A27DB-BD31-4B8C-83A1-F6EECF244321}">
                <p14:modId xmlns:p14="http://schemas.microsoft.com/office/powerpoint/2010/main" val="2012357744"/>
              </p:ext>
            </p:extLst>
          </p:nvPr>
        </p:nvGraphicFramePr>
        <p:xfrm>
          <a:off x="1904560" y="1953107"/>
          <a:ext cx="9904340" cy="4539630"/>
        </p:xfrm>
        <a:graphic>
          <a:graphicData uri="http://schemas.openxmlformats.org/drawingml/2006/table">
            <a:tbl>
              <a:tblPr firstRow="1" firstCol="1" bandRow="1">
                <a:tableStyleId>{21E4AEA4-8DFA-4A89-87EB-49C32662AFE0}</a:tableStyleId>
              </a:tblPr>
              <a:tblGrid>
                <a:gridCol w="2839280">
                  <a:extLst>
                    <a:ext uri="{9D8B030D-6E8A-4147-A177-3AD203B41FA5}">
                      <a16:colId xmlns:a16="http://schemas.microsoft.com/office/drawing/2014/main" val="2864278706"/>
                    </a:ext>
                  </a:extLst>
                </a:gridCol>
                <a:gridCol w="917540">
                  <a:extLst>
                    <a:ext uri="{9D8B030D-6E8A-4147-A177-3AD203B41FA5}">
                      <a16:colId xmlns:a16="http://schemas.microsoft.com/office/drawing/2014/main" val="1739282205"/>
                    </a:ext>
                  </a:extLst>
                </a:gridCol>
                <a:gridCol w="917540">
                  <a:extLst>
                    <a:ext uri="{9D8B030D-6E8A-4147-A177-3AD203B41FA5}">
                      <a16:colId xmlns:a16="http://schemas.microsoft.com/office/drawing/2014/main" val="1033345540"/>
                    </a:ext>
                  </a:extLst>
                </a:gridCol>
                <a:gridCol w="917540">
                  <a:extLst>
                    <a:ext uri="{9D8B030D-6E8A-4147-A177-3AD203B41FA5}">
                      <a16:colId xmlns:a16="http://schemas.microsoft.com/office/drawing/2014/main" val="3686232494"/>
                    </a:ext>
                  </a:extLst>
                </a:gridCol>
                <a:gridCol w="917540">
                  <a:extLst>
                    <a:ext uri="{9D8B030D-6E8A-4147-A177-3AD203B41FA5}">
                      <a16:colId xmlns:a16="http://schemas.microsoft.com/office/drawing/2014/main" val="3925024258"/>
                    </a:ext>
                  </a:extLst>
                </a:gridCol>
                <a:gridCol w="917540">
                  <a:extLst>
                    <a:ext uri="{9D8B030D-6E8A-4147-A177-3AD203B41FA5}">
                      <a16:colId xmlns:a16="http://schemas.microsoft.com/office/drawing/2014/main" val="676230479"/>
                    </a:ext>
                  </a:extLst>
                </a:gridCol>
                <a:gridCol w="917540">
                  <a:extLst>
                    <a:ext uri="{9D8B030D-6E8A-4147-A177-3AD203B41FA5}">
                      <a16:colId xmlns:a16="http://schemas.microsoft.com/office/drawing/2014/main" val="2817807975"/>
                    </a:ext>
                  </a:extLst>
                </a:gridCol>
                <a:gridCol w="917540">
                  <a:extLst>
                    <a:ext uri="{9D8B030D-6E8A-4147-A177-3AD203B41FA5}">
                      <a16:colId xmlns:a16="http://schemas.microsoft.com/office/drawing/2014/main" val="2745438758"/>
                    </a:ext>
                  </a:extLst>
                </a:gridCol>
                <a:gridCol w="642280">
                  <a:extLst>
                    <a:ext uri="{9D8B030D-6E8A-4147-A177-3AD203B41FA5}">
                      <a16:colId xmlns:a16="http://schemas.microsoft.com/office/drawing/2014/main" val="3306013981"/>
                    </a:ext>
                  </a:extLst>
                </a:gridCol>
              </a:tblGrid>
              <a:tr h="134466">
                <a:tc>
                  <a:txBody>
                    <a:bodyPr/>
                    <a:lstStyle/>
                    <a:p>
                      <a:pPr marL="0" marR="0" algn="ctr">
                        <a:lnSpc>
                          <a:spcPct val="115000"/>
                        </a:lnSpc>
                        <a:spcBef>
                          <a:spcPts val="0"/>
                        </a:spcBef>
                        <a:spcAft>
                          <a:spcPts val="0"/>
                        </a:spcAft>
                      </a:pPr>
                      <a:r>
                        <a:rPr lang="en-US" sz="1600" dirty="0">
                          <a:effectLst/>
                        </a:rPr>
                        <a:t>Funding Source</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2013-14</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2014-15</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2015-16</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2016-17</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FY 2017-18</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2018-19</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FY 2019-20</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Total</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91365142"/>
                  </a:ext>
                </a:extLst>
              </a:tr>
              <a:tr h="207330">
                <a:tc>
                  <a:txBody>
                    <a:bodyPr/>
                    <a:lstStyle/>
                    <a:p>
                      <a:pPr marL="0" marR="0">
                        <a:lnSpc>
                          <a:spcPct val="115000"/>
                        </a:lnSpc>
                        <a:spcBef>
                          <a:spcPts val="0"/>
                        </a:spcBef>
                        <a:spcAft>
                          <a:spcPts val="0"/>
                        </a:spcAft>
                      </a:pPr>
                      <a:r>
                        <a:rPr lang="en-US" sz="1600" dirty="0">
                          <a:effectLst/>
                        </a:rPr>
                        <a:t>Non-Recurring Funding</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$2.5</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$6.0</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$6.1</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$6.0</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$4.4</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b="1" dirty="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$2.8</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$27.8</a:t>
                      </a:r>
                      <a:endParaRPr lang="en-US" sz="16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87770376"/>
                  </a:ext>
                </a:extLst>
              </a:tr>
              <a:tr h="178904">
                <a:tc>
                  <a:txBody>
                    <a:bodyPr/>
                    <a:lstStyle/>
                    <a:p>
                      <a:pPr marL="0" marR="0">
                        <a:lnSpc>
                          <a:spcPct val="115000"/>
                        </a:lnSpc>
                        <a:spcBef>
                          <a:spcPts val="0"/>
                        </a:spcBef>
                        <a:spcAft>
                          <a:spcPts val="0"/>
                        </a:spcAft>
                      </a:pPr>
                      <a:r>
                        <a:rPr lang="en-US" sz="1600" dirty="0">
                          <a:effectLst/>
                        </a:rPr>
                        <a:t>  Measure M</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$2.5</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$4.4</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dirty="0">
                        <a:effectLst/>
                        <a:latin typeface="Arial" panose="020B0604020202020204" pitchFamily="34" charset="0"/>
                      </a:endParaRPr>
                    </a:p>
                  </a:txBody>
                  <a:tcPr marL="68580" marR="68580" marT="0" marB="0" anchor="ctr"/>
                </a:tc>
                <a:tc>
                  <a:txBody>
                    <a:bodyPr/>
                    <a:lstStyle/>
                    <a:p>
                      <a:endParaRPr lang="en-US" sz="1600" dirty="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$24.9</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863927877"/>
                  </a:ext>
                </a:extLst>
              </a:tr>
              <a:tr h="238863">
                <a:tc>
                  <a:txBody>
                    <a:bodyPr/>
                    <a:lstStyle/>
                    <a:p>
                      <a:pPr marL="0" marR="0">
                        <a:lnSpc>
                          <a:spcPct val="115000"/>
                        </a:lnSpc>
                        <a:spcBef>
                          <a:spcPts val="0"/>
                        </a:spcBef>
                        <a:spcAft>
                          <a:spcPts val="0"/>
                        </a:spcAft>
                      </a:pPr>
                      <a:r>
                        <a:rPr lang="en-US" sz="1600">
                          <a:effectLst/>
                        </a:rPr>
                        <a:t>  Measure T1</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dirty="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$2.6</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$2.6</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45670863"/>
                  </a:ext>
                </a:extLst>
              </a:tr>
              <a:tr h="238863">
                <a:tc>
                  <a:txBody>
                    <a:bodyPr/>
                    <a:lstStyle/>
                    <a:p>
                      <a:pPr marL="0" marR="0">
                        <a:lnSpc>
                          <a:spcPct val="115000"/>
                        </a:lnSpc>
                        <a:spcBef>
                          <a:spcPts val="0"/>
                        </a:spcBef>
                        <a:spcAft>
                          <a:spcPts val="0"/>
                        </a:spcAft>
                      </a:pPr>
                      <a:r>
                        <a:rPr lang="en-US" sz="1600" dirty="0">
                          <a:effectLst/>
                        </a:rPr>
                        <a:t>  Measure T1 - AAO #1</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dirty="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$0.3</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82740919"/>
                  </a:ext>
                </a:extLst>
              </a:tr>
              <a:tr h="238863">
                <a:tc>
                  <a:txBody>
                    <a:bodyPr/>
                    <a:lstStyle/>
                    <a:p>
                      <a:pPr marL="0" marR="0">
                        <a:lnSpc>
                          <a:spcPct val="115000"/>
                        </a:lnSpc>
                        <a:spcBef>
                          <a:spcPts val="0"/>
                        </a:spcBef>
                        <a:spcAft>
                          <a:spcPts val="0"/>
                        </a:spcAft>
                      </a:pPr>
                      <a:r>
                        <a:rPr lang="en-US" sz="1600">
                          <a:effectLst/>
                        </a:rPr>
                        <a:t>  Successor Agency - WBIP</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$0.1</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$0.1</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514721430"/>
                  </a:ext>
                </a:extLst>
              </a:tr>
              <a:tr h="254148">
                <a:tc>
                  <a:txBody>
                    <a:bodyPr/>
                    <a:lstStyle/>
                    <a:p>
                      <a:pPr marL="0" marR="0">
                        <a:lnSpc>
                          <a:spcPct val="115000"/>
                        </a:lnSpc>
                        <a:spcBef>
                          <a:spcPts val="0"/>
                        </a:spcBef>
                        <a:spcAft>
                          <a:spcPts val="0"/>
                        </a:spcAft>
                      </a:pPr>
                      <a:r>
                        <a:rPr lang="en-US" sz="1600">
                          <a:effectLst/>
                        </a:rPr>
                        <a:t>Recurring Funding</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$3.5</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$4.0</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$5.2</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$5.2</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$4.3</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$4.9</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$7.0</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$34.1</a:t>
                      </a:r>
                      <a:endParaRPr lang="en-US" sz="16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31995256"/>
                  </a:ext>
                </a:extLst>
              </a:tr>
              <a:tr h="432544">
                <a:tc>
                  <a:txBody>
                    <a:bodyPr/>
                    <a:lstStyle/>
                    <a:p>
                      <a:pPr marL="0" marR="0">
                        <a:lnSpc>
                          <a:spcPct val="115000"/>
                        </a:lnSpc>
                        <a:spcBef>
                          <a:spcPts val="0"/>
                        </a:spcBef>
                        <a:spcAft>
                          <a:spcPts val="0"/>
                        </a:spcAft>
                      </a:pPr>
                      <a:r>
                        <a:rPr lang="en-US" sz="1600" dirty="0">
                          <a:effectLst/>
                        </a:rPr>
                        <a:t>  State Transportation Tax</a:t>
                      </a:r>
                    </a:p>
                    <a:p>
                      <a:pPr marL="0" marR="0">
                        <a:lnSpc>
                          <a:spcPct val="115000"/>
                        </a:lnSpc>
                        <a:spcBef>
                          <a:spcPts val="0"/>
                        </a:spcBef>
                        <a:spcAft>
                          <a:spcPts val="0"/>
                        </a:spcAft>
                      </a:pPr>
                      <a:r>
                        <a:rPr lang="en-US" sz="1600" dirty="0">
                          <a:effectLst/>
                        </a:rPr>
                        <a:t>  Fund</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$0.8</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$0.8</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$0.8</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$0.8</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$0.5</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$0.5</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$0.5</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$4.7</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30257320"/>
                  </a:ext>
                </a:extLst>
              </a:tr>
              <a:tr h="432544">
                <a:tc>
                  <a:txBody>
                    <a:bodyPr/>
                    <a:lstStyle/>
                    <a:p>
                      <a:pPr marL="0" marR="0">
                        <a:lnSpc>
                          <a:spcPct val="115000"/>
                        </a:lnSpc>
                        <a:spcBef>
                          <a:spcPts val="0"/>
                        </a:spcBef>
                        <a:spcAft>
                          <a:spcPts val="0"/>
                        </a:spcAft>
                      </a:pPr>
                      <a:r>
                        <a:rPr lang="en-US" sz="1600">
                          <a:effectLst/>
                        </a:rPr>
                        <a:t>  State Transportation Tax</a:t>
                      </a:r>
                    </a:p>
                    <a:p>
                      <a:pPr marL="0" marR="0">
                        <a:lnSpc>
                          <a:spcPct val="115000"/>
                        </a:lnSpc>
                        <a:spcBef>
                          <a:spcPts val="0"/>
                        </a:spcBef>
                        <a:spcAft>
                          <a:spcPts val="0"/>
                        </a:spcAft>
                      </a:pPr>
                      <a:r>
                        <a:rPr lang="en-US" sz="1600">
                          <a:effectLst/>
                        </a:rPr>
                        <a:t>  Fund - SB1</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dirty="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46270720"/>
                  </a:ext>
                </a:extLst>
              </a:tr>
              <a:tr h="238863">
                <a:tc>
                  <a:txBody>
                    <a:bodyPr/>
                    <a:lstStyle/>
                    <a:p>
                      <a:pPr marL="0" marR="0">
                        <a:lnSpc>
                          <a:spcPct val="115000"/>
                        </a:lnSpc>
                        <a:spcBef>
                          <a:spcPts val="0"/>
                        </a:spcBef>
                        <a:spcAft>
                          <a:spcPts val="0"/>
                        </a:spcAft>
                      </a:pPr>
                      <a:r>
                        <a:rPr lang="en-US" sz="1600">
                          <a:effectLst/>
                        </a:rPr>
                        <a:t>  Measure B</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$0.7</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$0.7</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$5.0</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21317182"/>
                  </a:ext>
                </a:extLst>
              </a:tr>
              <a:tr h="238863">
                <a:tc>
                  <a:txBody>
                    <a:bodyPr/>
                    <a:lstStyle/>
                    <a:p>
                      <a:pPr marL="0" marR="0">
                        <a:lnSpc>
                          <a:spcPct val="115000"/>
                        </a:lnSpc>
                        <a:spcBef>
                          <a:spcPts val="0"/>
                        </a:spcBef>
                        <a:spcAft>
                          <a:spcPts val="0"/>
                        </a:spcAft>
                      </a:pPr>
                      <a:r>
                        <a:rPr lang="en-US" sz="1600" dirty="0">
                          <a:effectLst/>
                        </a:rPr>
                        <a:t>  Measure BB</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$1.6</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$1.6</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$1.1</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$1.6</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$2.2</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$8.1</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105193458"/>
                  </a:ext>
                </a:extLst>
              </a:tr>
              <a:tr h="238863">
                <a:tc>
                  <a:txBody>
                    <a:bodyPr/>
                    <a:lstStyle/>
                    <a:p>
                      <a:pPr marL="0" marR="0">
                        <a:lnSpc>
                          <a:spcPct val="115000"/>
                        </a:lnSpc>
                        <a:spcBef>
                          <a:spcPts val="0"/>
                        </a:spcBef>
                        <a:spcAft>
                          <a:spcPts val="0"/>
                        </a:spcAft>
                      </a:pPr>
                      <a:r>
                        <a:rPr lang="en-US" sz="1600">
                          <a:effectLst/>
                        </a:rPr>
                        <a:t>  Measure F</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$0.1</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$0.6</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$0.2</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$0.2</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endParaRPr lang="en-US" sz="1600">
                        <a:effectLst/>
                        <a:latin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$0.2</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$1.3</a:t>
                      </a:r>
                      <a:endParaRPr lang="en-US" sz="16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46543285"/>
                  </a:ext>
                </a:extLst>
              </a:tr>
              <a:tr h="231950">
                <a:tc>
                  <a:txBody>
                    <a:bodyPr/>
                    <a:lstStyle/>
                    <a:p>
                      <a:pPr marL="0" marR="0">
                        <a:lnSpc>
                          <a:spcPct val="115000"/>
                        </a:lnSpc>
                        <a:spcBef>
                          <a:spcPts val="0"/>
                        </a:spcBef>
                        <a:spcAft>
                          <a:spcPts val="0"/>
                        </a:spcAft>
                      </a:pPr>
                      <a:r>
                        <a:rPr lang="en-US" sz="1600" dirty="0">
                          <a:effectLst/>
                        </a:rPr>
                        <a:t>  Capital Improvement Fund</a:t>
                      </a:r>
                      <a:r>
                        <a:rPr lang="en-US" sz="1600" baseline="30000" dirty="0">
                          <a:effectLst/>
                        </a:rPr>
                        <a:t>1</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$1.9</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$13.5</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199296547"/>
                  </a:ext>
                </a:extLst>
              </a:tr>
              <a:tr h="288235">
                <a:tc>
                  <a:txBody>
                    <a:bodyPr/>
                    <a:lstStyle/>
                    <a:p>
                      <a:pPr marL="0" marR="0">
                        <a:lnSpc>
                          <a:spcPct val="115000"/>
                        </a:lnSpc>
                        <a:spcBef>
                          <a:spcPts val="0"/>
                        </a:spcBef>
                        <a:spcAft>
                          <a:spcPts val="0"/>
                        </a:spcAft>
                      </a:pPr>
                      <a:r>
                        <a:rPr lang="en-US" sz="1600" dirty="0">
                          <a:effectLst/>
                        </a:rPr>
                        <a:t>Total</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$6.0</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$10.0</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$11.3</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$11.2</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$8.7</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rPr>
                        <a:t>$4.9</a:t>
                      </a:r>
                      <a:endParaRPr lang="en-US" sz="16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$9.8</a:t>
                      </a:r>
                      <a:endParaRPr lang="en-US" sz="16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$61.9</a:t>
                      </a:r>
                      <a:endParaRPr lang="en-US" sz="1600" b="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151106628"/>
                  </a:ext>
                </a:extLst>
              </a:tr>
            </a:tbl>
          </a:graphicData>
        </a:graphic>
      </p:graphicFrame>
      <p:sp>
        <p:nvSpPr>
          <p:cNvPr id="9" name="TextBox 8">
            <a:extLst>
              <a:ext uri="{FF2B5EF4-FFF2-40B4-BE49-F238E27FC236}">
                <a16:creationId xmlns:a16="http://schemas.microsoft.com/office/drawing/2014/main" id="{B22A3B84-F24B-4365-B402-827D004B9E0B}"/>
              </a:ext>
            </a:extLst>
          </p:cNvPr>
          <p:cNvSpPr txBox="1"/>
          <p:nvPr/>
        </p:nvSpPr>
        <p:spPr>
          <a:xfrm>
            <a:off x="1846580" y="6457424"/>
            <a:ext cx="6095170" cy="435889"/>
          </a:xfrm>
          <a:prstGeom prst="rect">
            <a:avLst/>
          </a:prstGeom>
          <a:noFill/>
        </p:spPr>
        <p:txBody>
          <a:bodyPr wrap="square">
            <a:spAutoFit/>
          </a:bodyPr>
          <a:lstStyle/>
          <a:p>
            <a:pPr marL="0" marR="0">
              <a:lnSpc>
                <a:spcPct val="115000"/>
              </a:lnSpc>
              <a:spcBef>
                <a:spcPts val="0"/>
              </a:spcBef>
              <a:spcAft>
                <a:spcPts val="0"/>
              </a:spcAft>
            </a:pPr>
            <a:r>
              <a:rPr lang="en-US" sz="1000" baseline="30000" dirty="0">
                <a:effectLst/>
                <a:ea typeface="Arial" panose="020B0604020202020204" pitchFamily="34" charset="0"/>
              </a:rPr>
              <a:t>1</a:t>
            </a:r>
            <a:r>
              <a:rPr lang="en-US" sz="1000" dirty="0">
                <a:effectLst/>
                <a:ea typeface="Arial" panose="020B0604020202020204" pitchFamily="34" charset="0"/>
              </a:rPr>
              <a:t>Capital Improvement Fund is from the City’s General Fund.</a:t>
            </a:r>
          </a:p>
          <a:p>
            <a:pPr marL="0" marR="0">
              <a:lnSpc>
                <a:spcPct val="115000"/>
              </a:lnSpc>
              <a:spcBef>
                <a:spcPts val="0"/>
              </a:spcBef>
              <a:spcAft>
                <a:spcPts val="0"/>
              </a:spcAft>
            </a:pPr>
            <a:r>
              <a:rPr lang="en-US" sz="1000" dirty="0">
                <a:effectLst/>
                <a:ea typeface="Arial" panose="020B0604020202020204" pitchFamily="34" charset="0"/>
              </a:rPr>
              <a:t>Source: Berkeley City Auditor </a:t>
            </a:r>
          </a:p>
        </p:txBody>
      </p:sp>
      <p:sp>
        <p:nvSpPr>
          <p:cNvPr id="10" name="Arrow: Right 9">
            <a:extLst>
              <a:ext uri="{FF2B5EF4-FFF2-40B4-BE49-F238E27FC236}">
                <a16:creationId xmlns:a16="http://schemas.microsoft.com/office/drawing/2014/main" id="{A27E8308-7DD9-4EB6-A2D6-4B8D061952F4}"/>
              </a:ext>
            </a:extLst>
          </p:cNvPr>
          <p:cNvSpPr/>
          <p:nvPr/>
        </p:nvSpPr>
        <p:spPr>
          <a:xfrm>
            <a:off x="184150" y="2400300"/>
            <a:ext cx="1662430"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One-Time</a:t>
            </a:r>
          </a:p>
        </p:txBody>
      </p:sp>
      <p:sp>
        <p:nvSpPr>
          <p:cNvPr id="11" name="Arrow: Right 10">
            <a:extLst>
              <a:ext uri="{FF2B5EF4-FFF2-40B4-BE49-F238E27FC236}">
                <a16:creationId xmlns:a16="http://schemas.microsoft.com/office/drawing/2014/main" id="{8A390C6C-6DE6-4B9A-BDA0-B46B6779DDF4}"/>
              </a:ext>
            </a:extLst>
          </p:cNvPr>
          <p:cNvSpPr/>
          <p:nvPr/>
        </p:nvSpPr>
        <p:spPr>
          <a:xfrm>
            <a:off x="162975" y="3690101"/>
            <a:ext cx="1662430"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Ongoing</a:t>
            </a:r>
          </a:p>
        </p:txBody>
      </p:sp>
      <p:sp>
        <p:nvSpPr>
          <p:cNvPr id="12" name="Arrow: Right 11">
            <a:extLst>
              <a:ext uri="{FF2B5EF4-FFF2-40B4-BE49-F238E27FC236}">
                <a16:creationId xmlns:a16="http://schemas.microsoft.com/office/drawing/2014/main" id="{56EB7117-244E-46D1-88FF-ED89A2840420}"/>
              </a:ext>
            </a:extLst>
          </p:cNvPr>
          <p:cNvSpPr/>
          <p:nvPr/>
        </p:nvSpPr>
        <p:spPr>
          <a:xfrm>
            <a:off x="162975" y="5849845"/>
            <a:ext cx="1662430"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Fund</a:t>
            </a:r>
          </a:p>
        </p:txBody>
      </p:sp>
    </p:spTree>
    <p:extLst>
      <p:ext uri="{BB962C8B-B14F-4D97-AF65-F5344CB8AC3E}">
        <p14:creationId xmlns:p14="http://schemas.microsoft.com/office/powerpoint/2010/main" val="413293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8A25-E266-4919-AE7C-642DF8A83F33}"/>
              </a:ext>
            </a:extLst>
          </p:cNvPr>
          <p:cNvSpPr>
            <a:spLocks noGrp="1"/>
          </p:cNvSpPr>
          <p:nvPr>
            <p:ph type="title"/>
          </p:nvPr>
        </p:nvSpPr>
        <p:spPr/>
        <p:txBody>
          <a:bodyPr/>
          <a:lstStyle/>
          <a:p>
            <a:r>
              <a:rPr lang="en-US" dirty="0"/>
              <a:t>Deferred Street Maintenance </a:t>
            </a:r>
          </a:p>
        </p:txBody>
      </p:sp>
      <p:sp>
        <p:nvSpPr>
          <p:cNvPr id="5" name="TextBox 4">
            <a:extLst>
              <a:ext uri="{FF2B5EF4-FFF2-40B4-BE49-F238E27FC236}">
                <a16:creationId xmlns:a16="http://schemas.microsoft.com/office/drawing/2014/main" id="{FF4A9B52-E79F-48BB-9AB5-B7B8B4634B74}"/>
              </a:ext>
            </a:extLst>
          </p:cNvPr>
          <p:cNvSpPr txBox="1"/>
          <p:nvPr/>
        </p:nvSpPr>
        <p:spPr>
          <a:xfrm>
            <a:off x="0" y="6127474"/>
            <a:ext cx="12192000" cy="730526"/>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0E84399C-A1B0-4CC4-983C-2DCFF202A73D}"/>
              </a:ext>
            </a:extLst>
          </p:cNvPr>
          <p:cNvSpPr txBox="1"/>
          <p:nvPr/>
        </p:nvSpPr>
        <p:spPr>
          <a:xfrm>
            <a:off x="4964596" y="2082248"/>
            <a:ext cx="2807804" cy="369332"/>
          </a:xfrm>
          <a:prstGeom prst="rect">
            <a:avLst/>
          </a:prstGeom>
          <a:solidFill>
            <a:schemeClr val="bg1"/>
          </a:solidFill>
        </p:spPr>
        <p:txBody>
          <a:bodyPr wrap="square" rtlCol="0">
            <a:spAutoFit/>
          </a:bodyPr>
          <a:lstStyle/>
          <a:p>
            <a:endParaRPr lang="en-US" dirty="0"/>
          </a:p>
        </p:txBody>
      </p:sp>
      <p:pic>
        <p:nvPicPr>
          <p:cNvPr id="4" name="image3.png">
            <a:extLst>
              <a:ext uri="{FF2B5EF4-FFF2-40B4-BE49-F238E27FC236}">
                <a16:creationId xmlns:a16="http://schemas.microsoft.com/office/drawing/2014/main" id="{BBF9F686-4A63-4FA3-9D5C-641C8F13C614}"/>
              </a:ext>
            </a:extLst>
          </p:cNvPr>
          <p:cNvPicPr/>
          <p:nvPr/>
        </p:nvPicPr>
        <p:blipFill>
          <a:blip r:embed="rId2"/>
          <a:srcRect/>
          <a:stretch>
            <a:fillRect/>
          </a:stretch>
        </p:blipFill>
        <p:spPr>
          <a:xfrm>
            <a:off x="4078017" y="1926982"/>
            <a:ext cx="7136973" cy="4725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Pentagon 6">
            <a:extLst>
              <a:ext uri="{FF2B5EF4-FFF2-40B4-BE49-F238E27FC236}">
                <a16:creationId xmlns:a16="http://schemas.microsoft.com/office/drawing/2014/main" id="{DB430120-7788-4396-8C16-C84D69FD9009}"/>
              </a:ext>
            </a:extLst>
          </p:cNvPr>
          <p:cNvSpPr/>
          <p:nvPr/>
        </p:nvSpPr>
        <p:spPr>
          <a:xfrm>
            <a:off x="0" y="1972918"/>
            <a:ext cx="3821596" cy="125233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effectLst/>
                <a:ea typeface="Arial" panose="020B0604020202020204" pitchFamily="34" charset="0"/>
              </a:rPr>
              <a:t>With current </a:t>
            </a:r>
            <a:r>
              <a:rPr lang="en-US" sz="2000" dirty="0">
                <a:solidFill>
                  <a:schemeClr val="tx1"/>
                </a:solidFill>
                <a:ea typeface="Arial" panose="020B0604020202020204" pitchFamily="34" charset="0"/>
              </a:rPr>
              <a:t>s</a:t>
            </a:r>
            <a:r>
              <a:rPr lang="en-US" sz="2000" dirty="0">
                <a:solidFill>
                  <a:schemeClr val="tx1"/>
                </a:solidFill>
                <a:effectLst/>
                <a:ea typeface="Arial" panose="020B0604020202020204" pitchFamily="34" charset="0"/>
              </a:rPr>
              <a:t>treet </a:t>
            </a:r>
            <a:r>
              <a:rPr lang="en-US" sz="2000" dirty="0">
                <a:solidFill>
                  <a:schemeClr val="tx1"/>
                </a:solidFill>
                <a:ea typeface="Arial" panose="020B0604020202020204" pitchFamily="34" charset="0"/>
              </a:rPr>
              <a:t>p</a:t>
            </a:r>
            <a:r>
              <a:rPr lang="en-US" sz="2000" dirty="0">
                <a:solidFill>
                  <a:schemeClr val="tx1"/>
                </a:solidFill>
                <a:effectLst/>
                <a:ea typeface="Arial" panose="020B0604020202020204" pitchFamily="34" charset="0"/>
              </a:rPr>
              <a:t>aving </a:t>
            </a:r>
            <a:r>
              <a:rPr lang="en-US" sz="2000" dirty="0">
                <a:solidFill>
                  <a:schemeClr val="tx1"/>
                </a:solidFill>
                <a:ea typeface="Arial" panose="020B0604020202020204" pitchFamily="34" charset="0"/>
              </a:rPr>
              <a:t>b</a:t>
            </a:r>
            <a:r>
              <a:rPr lang="en-US" sz="2000" dirty="0">
                <a:solidFill>
                  <a:schemeClr val="tx1"/>
                </a:solidFill>
                <a:effectLst/>
                <a:ea typeface="Arial" panose="020B0604020202020204" pitchFamily="34" charset="0"/>
              </a:rPr>
              <a:t>udget, deferred </a:t>
            </a:r>
            <a:r>
              <a:rPr lang="en-US" sz="2000" dirty="0">
                <a:solidFill>
                  <a:schemeClr val="tx1"/>
                </a:solidFill>
                <a:ea typeface="Arial" panose="020B0604020202020204" pitchFamily="34" charset="0"/>
              </a:rPr>
              <a:t>m</a:t>
            </a:r>
            <a:r>
              <a:rPr lang="en-US" sz="2000" dirty="0">
                <a:solidFill>
                  <a:schemeClr val="tx1"/>
                </a:solidFill>
                <a:effectLst/>
                <a:ea typeface="Arial" panose="020B0604020202020204" pitchFamily="34" charset="0"/>
              </a:rPr>
              <a:t>aintenance </a:t>
            </a:r>
            <a:r>
              <a:rPr lang="en-US" sz="2000" dirty="0">
                <a:solidFill>
                  <a:schemeClr val="tx1"/>
                </a:solidFill>
                <a:ea typeface="Arial" panose="020B0604020202020204" pitchFamily="34" charset="0"/>
              </a:rPr>
              <a:t>g</a:t>
            </a:r>
            <a:r>
              <a:rPr lang="en-US" sz="2000" dirty="0">
                <a:solidFill>
                  <a:schemeClr val="tx1"/>
                </a:solidFill>
                <a:effectLst/>
                <a:ea typeface="Arial" panose="020B0604020202020204" pitchFamily="34" charset="0"/>
              </a:rPr>
              <a:t>rows to more than $1 billion by 2050</a:t>
            </a:r>
            <a:endParaRPr lang="en-US" sz="2000" dirty="0">
              <a:solidFill>
                <a:schemeClr val="tx1"/>
              </a:solidFill>
            </a:endParaRPr>
          </a:p>
        </p:txBody>
      </p:sp>
      <p:sp>
        <p:nvSpPr>
          <p:cNvPr id="10" name="TextBox 9">
            <a:extLst>
              <a:ext uri="{FF2B5EF4-FFF2-40B4-BE49-F238E27FC236}">
                <a16:creationId xmlns:a16="http://schemas.microsoft.com/office/drawing/2014/main" id="{C5D9CACD-FE0E-4A2E-AE08-99D0F8BE2B6A}"/>
              </a:ext>
            </a:extLst>
          </p:cNvPr>
          <p:cNvSpPr txBox="1"/>
          <p:nvPr/>
        </p:nvSpPr>
        <p:spPr>
          <a:xfrm>
            <a:off x="0" y="6422111"/>
            <a:ext cx="3970020" cy="435889"/>
          </a:xfrm>
          <a:prstGeom prst="rect">
            <a:avLst/>
          </a:prstGeom>
          <a:noFill/>
        </p:spPr>
        <p:txBody>
          <a:bodyPr wrap="square">
            <a:spAutoFit/>
          </a:bodyPr>
          <a:lstStyle/>
          <a:p>
            <a:pPr marL="0" marR="0">
              <a:lnSpc>
                <a:spcPct val="115000"/>
              </a:lnSpc>
              <a:spcBef>
                <a:spcPts val="0"/>
              </a:spcBef>
              <a:spcAft>
                <a:spcPts val="0"/>
              </a:spcAft>
            </a:pPr>
            <a:r>
              <a:rPr lang="en-US" sz="1000" dirty="0">
                <a:effectLst/>
                <a:ea typeface="Arial" panose="020B0604020202020204" pitchFamily="34" charset="0"/>
              </a:rPr>
              <a:t>Source: Pavement Engineering Inc., </a:t>
            </a:r>
            <a:r>
              <a:rPr lang="en-US" sz="1000" dirty="0">
                <a:solidFill>
                  <a:srgbClr val="1155CC"/>
                </a:solidFill>
                <a:effectLst/>
                <a:ea typeface="Arial" panose="020B0604020202020204" pitchFamily="34" charset="0"/>
                <a:hlinkClick r:id="rId3"/>
              </a:rPr>
              <a:t>City of Berkeley 2020/21 Pavement Management System Update</a:t>
            </a:r>
            <a:r>
              <a:rPr lang="en-US" sz="1000" dirty="0">
                <a:effectLst/>
                <a:ea typeface="Arial" panose="020B0604020202020204" pitchFamily="34" charset="0"/>
              </a:rPr>
              <a:t>, p. 10, Jan. 2021</a:t>
            </a:r>
          </a:p>
        </p:txBody>
      </p:sp>
    </p:spTree>
    <p:extLst>
      <p:ext uri="{BB962C8B-B14F-4D97-AF65-F5344CB8AC3E}">
        <p14:creationId xmlns:p14="http://schemas.microsoft.com/office/powerpoint/2010/main" val="184868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F170-DB99-4923-9570-B9D8FBB9E3A8}"/>
              </a:ext>
            </a:extLst>
          </p:cNvPr>
          <p:cNvSpPr>
            <a:spLocks noGrp="1"/>
          </p:cNvSpPr>
          <p:nvPr>
            <p:ph type="title"/>
          </p:nvPr>
        </p:nvSpPr>
        <p:spPr/>
        <p:txBody>
          <a:bodyPr/>
          <a:lstStyle/>
          <a:p>
            <a:r>
              <a:rPr lang="en-US" dirty="0"/>
              <a:t>Importance of Maintenance Funds</a:t>
            </a:r>
          </a:p>
        </p:txBody>
      </p:sp>
      <p:sp>
        <p:nvSpPr>
          <p:cNvPr id="5" name="TextBox 4">
            <a:extLst>
              <a:ext uri="{FF2B5EF4-FFF2-40B4-BE49-F238E27FC236}">
                <a16:creationId xmlns:a16="http://schemas.microsoft.com/office/drawing/2014/main" id="{213AA96B-EDE8-4D2E-9C1A-9F67EA3617E1}"/>
              </a:ext>
            </a:extLst>
          </p:cNvPr>
          <p:cNvSpPr txBox="1"/>
          <p:nvPr/>
        </p:nvSpPr>
        <p:spPr>
          <a:xfrm>
            <a:off x="0" y="6127474"/>
            <a:ext cx="12192000" cy="730526"/>
          </a:xfrm>
          <a:prstGeom prst="rect">
            <a:avLst/>
          </a:prstGeom>
          <a:solidFill>
            <a:schemeClr val="bg1"/>
          </a:solidFill>
        </p:spPr>
        <p:txBody>
          <a:bodyPr wrap="square" rtlCol="0">
            <a:spAutoFit/>
          </a:bodyPr>
          <a:lstStyle/>
          <a:p>
            <a:endParaRPr lang="en-US" dirty="0"/>
          </a:p>
        </p:txBody>
      </p:sp>
      <p:pic>
        <p:nvPicPr>
          <p:cNvPr id="4" name="image4.png">
            <a:extLst>
              <a:ext uri="{FF2B5EF4-FFF2-40B4-BE49-F238E27FC236}">
                <a16:creationId xmlns:a16="http://schemas.microsoft.com/office/drawing/2014/main" id="{981AD3EA-7C10-40ED-9167-2E0DE722AA5E}"/>
              </a:ext>
            </a:extLst>
          </p:cNvPr>
          <p:cNvPicPr/>
          <p:nvPr/>
        </p:nvPicPr>
        <p:blipFill>
          <a:blip r:embed="rId2"/>
          <a:srcRect/>
          <a:stretch>
            <a:fillRect/>
          </a:stretch>
        </p:blipFill>
        <p:spPr>
          <a:xfrm>
            <a:off x="3667539" y="1833770"/>
            <a:ext cx="7528891" cy="4785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row: Pentagon 5">
            <a:extLst>
              <a:ext uri="{FF2B5EF4-FFF2-40B4-BE49-F238E27FC236}">
                <a16:creationId xmlns:a16="http://schemas.microsoft.com/office/drawing/2014/main" id="{9624D4AB-B62A-4CB6-A618-B0B8DB4B071F}"/>
              </a:ext>
            </a:extLst>
          </p:cNvPr>
          <p:cNvSpPr/>
          <p:nvPr/>
        </p:nvSpPr>
        <p:spPr>
          <a:xfrm>
            <a:off x="0" y="1972918"/>
            <a:ext cx="3553239" cy="1830732"/>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chemeClr val="tx1"/>
                </a:solidFill>
                <a:effectLst/>
                <a:ea typeface="Arial" panose="020B0604020202020204" pitchFamily="34" charset="0"/>
              </a:rPr>
              <a:t>A large revenue </a:t>
            </a:r>
            <a:r>
              <a:rPr lang="en-US" sz="1900" dirty="0">
                <a:solidFill>
                  <a:schemeClr val="tx1"/>
                </a:solidFill>
                <a:ea typeface="Arial" panose="020B0604020202020204" pitchFamily="34" charset="0"/>
              </a:rPr>
              <a:t>m</a:t>
            </a:r>
            <a:r>
              <a:rPr lang="en-US" sz="1900" dirty="0">
                <a:solidFill>
                  <a:schemeClr val="tx1"/>
                </a:solidFill>
                <a:effectLst/>
                <a:ea typeface="Arial" panose="020B0604020202020204" pitchFamily="34" charset="0"/>
              </a:rPr>
              <a:t>easure </a:t>
            </a:r>
            <a:r>
              <a:rPr lang="en-US" sz="1900" dirty="0">
                <a:solidFill>
                  <a:schemeClr val="tx1"/>
                </a:solidFill>
                <a:ea typeface="Arial" panose="020B0604020202020204" pitchFamily="34" charset="0"/>
              </a:rPr>
              <a:t>w</a:t>
            </a:r>
            <a:r>
              <a:rPr lang="en-US" sz="1900" dirty="0">
                <a:solidFill>
                  <a:schemeClr val="tx1"/>
                </a:solidFill>
                <a:effectLst/>
                <a:ea typeface="Arial" panose="020B0604020202020204" pitchFamily="34" charset="0"/>
              </a:rPr>
              <a:t>ithout </a:t>
            </a:r>
            <a:r>
              <a:rPr lang="en-US" sz="1900" dirty="0">
                <a:solidFill>
                  <a:schemeClr val="tx1"/>
                </a:solidFill>
                <a:ea typeface="Arial" panose="020B0604020202020204" pitchFamily="34" charset="0"/>
              </a:rPr>
              <a:t>a</a:t>
            </a:r>
            <a:r>
              <a:rPr lang="en-US" sz="1900" dirty="0">
                <a:solidFill>
                  <a:schemeClr val="tx1"/>
                </a:solidFill>
                <a:effectLst/>
                <a:ea typeface="Arial" panose="020B0604020202020204" pitchFamily="34" charset="0"/>
              </a:rPr>
              <a:t>dequate </a:t>
            </a:r>
            <a:r>
              <a:rPr lang="en-US" sz="1900" dirty="0">
                <a:solidFill>
                  <a:schemeClr val="tx1"/>
                </a:solidFill>
                <a:ea typeface="Arial" panose="020B0604020202020204" pitchFamily="34" charset="0"/>
              </a:rPr>
              <a:t>m</a:t>
            </a:r>
            <a:r>
              <a:rPr lang="en-US" sz="1900" dirty="0">
                <a:solidFill>
                  <a:schemeClr val="tx1"/>
                </a:solidFill>
                <a:effectLst/>
                <a:ea typeface="Arial" panose="020B0604020202020204" pitchFamily="34" charset="0"/>
              </a:rPr>
              <a:t>aintenance </a:t>
            </a:r>
            <a:r>
              <a:rPr lang="en-US" sz="1900" dirty="0">
                <a:solidFill>
                  <a:schemeClr val="tx1"/>
                </a:solidFill>
                <a:ea typeface="Arial" panose="020B0604020202020204" pitchFamily="34" charset="0"/>
              </a:rPr>
              <a:t>f</a:t>
            </a:r>
            <a:r>
              <a:rPr lang="en-US" sz="1900" dirty="0">
                <a:solidFill>
                  <a:schemeClr val="tx1"/>
                </a:solidFill>
                <a:effectLst/>
                <a:ea typeface="Arial" panose="020B0604020202020204" pitchFamily="34" charset="0"/>
              </a:rPr>
              <a:t>unds </a:t>
            </a:r>
            <a:r>
              <a:rPr lang="en-US" sz="1900" dirty="0">
                <a:solidFill>
                  <a:schemeClr val="tx1"/>
                </a:solidFill>
                <a:ea typeface="Arial" panose="020B0604020202020204" pitchFamily="34" charset="0"/>
              </a:rPr>
              <a:t>o</a:t>
            </a:r>
            <a:r>
              <a:rPr lang="en-US" sz="1900" dirty="0">
                <a:solidFill>
                  <a:schemeClr val="tx1"/>
                </a:solidFill>
                <a:effectLst/>
                <a:ea typeface="Arial" panose="020B0604020202020204" pitchFamily="34" charset="0"/>
              </a:rPr>
              <a:t>nly </a:t>
            </a:r>
            <a:r>
              <a:rPr lang="en-US" sz="1900" dirty="0">
                <a:solidFill>
                  <a:schemeClr val="tx1"/>
                </a:solidFill>
                <a:ea typeface="Arial" panose="020B0604020202020204" pitchFamily="34" charset="0"/>
              </a:rPr>
              <a:t>t</a:t>
            </a:r>
            <a:r>
              <a:rPr lang="en-US" sz="1900" dirty="0">
                <a:solidFill>
                  <a:schemeClr val="tx1"/>
                </a:solidFill>
                <a:effectLst/>
                <a:ea typeface="Arial" panose="020B0604020202020204" pitchFamily="34" charset="0"/>
              </a:rPr>
              <a:t>emporarily </a:t>
            </a:r>
            <a:r>
              <a:rPr lang="en-US" sz="1900" dirty="0">
                <a:solidFill>
                  <a:schemeClr val="tx1"/>
                </a:solidFill>
                <a:ea typeface="Arial" panose="020B0604020202020204" pitchFamily="34" charset="0"/>
              </a:rPr>
              <a:t>s</a:t>
            </a:r>
            <a:r>
              <a:rPr lang="en-US" sz="1900" dirty="0">
                <a:solidFill>
                  <a:schemeClr val="tx1"/>
                </a:solidFill>
                <a:effectLst/>
                <a:ea typeface="Arial" panose="020B0604020202020204" pitchFamily="34" charset="0"/>
              </a:rPr>
              <a:t>talls </a:t>
            </a:r>
            <a:r>
              <a:rPr lang="en-US" sz="1900" dirty="0">
                <a:solidFill>
                  <a:schemeClr val="tx1"/>
                </a:solidFill>
                <a:ea typeface="Arial" panose="020B0604020202020204" pitchFamily="34" charset="0"/>
              </a:rPr>
              <a:t>pavement condition d</a:t>
            </a:r>
            <a:r>
              <a:rPr lang="en-US" sz="1900" dirty="0">
                <a:solidFill>
                  <a:schemeClr val="tx1"/>
                </a:solidFill>
                <a:effectLst/>
                <a:ea typeface="Arial" panose="020B0604020202020204" pitchFamily="34" charset="0"/>
              </a:rPr>
              <a:t>ecline (see S3, green line)</a:t>
            </a:r>
            <a:endParaRPr lang="en-US" sz="1900" dirty="0">
              <a:solidFill>
                <a:schemeClr val="tx1"/>
              </a:solidFill>
            </a:endParaRPr>
          </a:p>
        </p:txBody>
      </p:sp>
      <p:sp>
        <p:nvSpPr>
          <p:cNvPr id="8" name="TextBox 7">
            <a:extLst>
              <a:ext uri="{FF2B5EF4-FFF2-40B4-BE49-F238E27FC236}">
                <a16:creationId xmlns:a16="http://schemas.microsoft.com/office/drawing/2014/main" id="{B967314C-C00C-4FC6-A439-0B5544D8ED48}"/>
              </a:ext>
            </a:extLst>
          </p:cNvPr>
          <p:cNvSpPr txBox="1"/>
          <p:nvPr/>
        </p:nvSpPr>
        <p:spPr>
          <a:xfrm>
            <a:off x="0" y="6422111"/>
            <a:ext cx="3581813" cy="435889"/>
          </a:xfrm>
          <a:prstGeom prst="rect">
            <a:avLst/>
          </a:prstGeom>
          <a:noFill/>
        </p:spPr>
        <p:txBody>
          <a:bodyPr wrap="square">
            <a:spAutoFit/>
          </a:bodyPr>
          <a:lstStyle/>
          <a:p>
            <a:pPr marL="0" marR="0">
              <a:lnSpc>
                <a:spcPct val="115000"/>
              </a:lnSpc>
              <a:spcBef>
                <a:spcPts val="0"/>
              </a:spcBef>
              <a:spcAft>
                <a:spcPts val="0"/>
              </a:spcAft>
            </a:pPr>
            <a:r>
              <a:rPr lang="en-US" sz="1000" dirty="0">
                <a:effectLst/>
                <a:ea typeface="Arial" panose="020B0604020202020204" pitchFamily="34" charset="0"/>
              </a:rPr>
              <a:t>Source: Pavement Engineering Inc., </a:t>
            </a:r>
            <a:r>
              <a:rPr lang="en-US" sz="1000" dirty="0">
                <a:solidFill>
                  <a:srgbClr val="1155CC"/>
                </a:solidFill>
                <a:effectLst/>
                <a:ea typeface="Arial" panose="020B0604020202020204" pitchFamily="34" charset="0"/>
                <a:hlinkClick r:id="rId3"/>
              </a:rPr>
              <a:t>City of Berkeley 2020/21 Pavement Management System Update</a:t>
            </a:r>
            <a:r>
              <a:rPr lang="en-US" sz="1000" dirty="0">
                <a:effectLst/>
                <a:ea typeface="Arial" panose="020B0604020202020204" pitchFamily="34" charset="0"/>
              </a:rPr>
              <a:t>, p. </a:t>
            </a:r>
            <a:r>
              <a:rPr lang="en-US" sz="1000" dirty="0">
                <a:ea typeface="Arial" panose="020B0604020202020204" pitchFamily="34" charset="0"/>
              </a:rPr>
              <a:t>9</a:t>
            </a:r>
            <a:r>
              <a:rPr lang="en-US" sz="1000" dirty="0">
                <a:effectLst/>
                <a:ea typeface="Arial" panose="020B0604020202020204" pitchFamily="34" charset="0"/>
              </a:rPr>
              <a:t>, Jan. 2021</a:t>
            </a:r>
          </a:p>
        </p:txBody>
      </p:sp>
    </p:spTree>
    <p:extLst>
      <p:ext uri="{BB962C8B-B14F-4D97-AF65-F5344CB8AC3E}">
        <p14:creationId xmlns:p14="http://schemas.microsoft.com/office/powerpoint/2010/main" val="201953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B390-4DC9-4560-A40B-876BB91F2E5D}"/>
              </a:ext>
            </a:extLst>
          </p:cNvPr>
          <p:cNvSpPr>
            <a:spLocks noGrp="1"/>
          </p:cNvSpPr>
          <p:nvPr>
            <p:ph type="title"/>
          </p:nvPr>
        </p:nvSpPr>
        <p:spPr/>
        <p:txBody>
          <a:bodyPr/>
          <a:lstStyle/>
          <a:p>
            <a:r>
              <a:rPr lang="en-US" dirty="0"/>
              <a:t>Lessons Learned from Measure M</a:t>
            </a:r>
          </a:p>
        </p:txBody>
      </p:sp>
      <p:sp>
        <p:nvSpPr>
          <p:cNvPr id="6" name="TextBox 5">
            <a:extLst>
              <a:ext uri="{FF2B5EF4-FFF2-40B4-BE49-F238E27FC236}">
                <a16:creationId xmlns:a16="http://schemas.microsoft.com/office/drawing/2014/main" id="{4BE42873-EE8D-4F7C-9038-6F07A26CD697}"/>
              </a:ext>
            </a:extLst>
          </p:cNvPr>
          <p:cNvSpPr txBox="1"/>
          <p:nvPr/>
        </p:nvSpPr>
        <p:spPr>
          <a:xfrm>
            <a:off x="0" y="6127474"/>
            <a:ext cx="12192000" cy="73052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47C299E-87FE-4B28-9F1E-4AADA23AF1FA}"/>
              </a:ext>
            </a:extLst>
          </p:cNvPr>
          <p:cNvSpPr txBox="1"/>
          <p:nvPr/>
        </p:nvSpPr>
        <p:spPr>
          <a:xfrm>
            <a:off x="1097280" y="3314019"/>
            <a:ext cx="9982200" cy="2622000"/>
          </a:xfrm>
          <a:prstGeom prst="rect">
            <a:avLst/>
          </a:prstGeom>
          <a:noFill/>
        </p:spPr>
        <p:txBody>
          <a:bodyPr wrap="square">
            <a:spAutoFit/>
          </a:bodyPr>
          <a:lstStyle/>
          <a:p>
            <a:pPr marL="285750" marR="0" indent="-285750">
              <a:lnSpc>
                <a:spcPct val="115000"/>
              </a:lnSpc>
              <a:spcBef>
                <a:spcPts val="0"/>
              </a:spcBef>
              <a:spcAft>
                <a:spcPts val="0"/>
              </a:spcAft>
              <a:buClr>
                <a:schemeClr val="accent1"/>
              </a:buClr>
              <a:buFont typeface="Wingdings" panose="05000000000000000000" pitchFamily="2" charset="2"/>
              <a:buChar char="§"/>
            </a:pPr>
            <a:r>
              <a:rPr lang="en-US" dirty="0">
                <a:effectLst/>
                <a:ea typeface="Arial" panose="020B0604020202020204" pitchFamily="34" charset="0"/>
              </a:rPr>
              <a:t>Measure M (2012) raised $30 million in general obligation bond funds for street maintenance, falling short of the $54 million of identified deferred maintenance</a:t>
            </a:r>
          </a:p>
          <a:p>
            <a:pPr marL="285750" marR="0" indent="-285750">
              <a:lnSpc>
                <a:spcPct val="115000"/>
              </a:lnSpc>
              <a:spcBef>
                <a:spcPts val="0"/>
              </a:spcBef>
              <a:spcAft>
                <a:spcPts val="0"/>
              </a:spcAft>
              <a:buClr>
                <a:schemeClr val="accent1"/>
              </a:buClr>
              <a:buFont typeface="Wingdings" panose="05000000000000000000" pitchFamily="2" charset="2"/>
              <a:buChar char="§"/>
            </a:pPr>
            <a:r>
              <a:rPr lang="en-US" dirty="0">
                <a:effectLst/>
                <a:ea typeface="Arial" panose="020B0604020202020204" pitchFamily="34" charset="0"/>
              </a:rPr>
              <a:t>About 75 to 85 percent of the $30 million went toward street paving, with the remaining funds paying for Complete Streets improvements (sidewalk repair, green infrastructure, as well as bike and pedestrian improvements)</a:t>
            </a:r>
          </a:p>
          <a:p>
            <a:pPr marL="285750" marR="0" indent="-285750">
              <a:lnSpc>
                <a:spcPct val="115000"/>
              </a:lnSpc>
              <a:spcBef>
                <a:spcPts val="0"/>
              </a:spcBef>
              <a:spcAft>
                <a:spcPts val="0"/>
              </a:spcAft>
              <a:buClr>
                <a:schemeClr val="accent1"/>
              </a:buClr>
              <a:buFont typeface="Wingdings" panose="05000000000000000000" pitchFamily="2" charset="2"/>
              <a:buChar char="§"/>
            </a:pPr>
            <a:r>
              <a:rPr lang="en-US" dirty="0">
                <a:effectLst/>
                <a:ea typeface="Arial" panose="020B0604020202020204" pitchFamily="34" charset="0"/>
              </a:rPr>
              <a:t>City should be aware of the additional costs associated with green infrastructure as well as the Bicycle Plan and Pedestrian Plan when planning and budgeting for deferred street maintenance (sidewalk repair now funded separately)   </a:t>
            </a:r>
          </a:p>
        </p:txBody>
      </p:sp>
      <p:sp>
        <p:nvSpPr>
          <p:cNvPr id="8" name="Rectangle 7">
            <a:extLst>
              <a:ext uri="{FF2B5EF4-FFF2-40B4-BE49-F238E27FC236}">
                <a16:creationId xmlns:a16="http://schemas.microsoft.com/office/drawing/2014/main" id="{E246B07A-84AF-4CE8-B041-879BA26648EC}"/>
              </a:ext>
            </a:extLst>
          </p:cNvPr>
          <p:cNvSpPr/>
          <p:nvPr/>
        </p:nvSpPr>
        <p:spPr>
          <a:xfrm>
            <a:off x="0" y="1905001"/>
            <a:ext cx="12192000" cy="81915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88C879-1931-4DB9-A905-1821E8512EA0}"/>
              </a:ext>
            </a:extLst>
          </p:cNvPr>
          <p:cNvSpPr txBox="1"/>
          <p:nvPr/>
        </p:nvSpPr>
        <p:spPr>
          <a:xfrm>
            <a:off x="872490" y="1965438"/>
            <a:ext cx="10507980" cy="707886"/>
          </a:xfrm>
          <a:prstGeom prst="rect">
            <a:avLst/>
          </a:prstGeom>
          <a:noFill/>
        </p:spPr>
        <p:txBody>
          <a:bodyPr wrap="square" rtlCol="0">
            <a:spAutoFit/>
          </a:bodyPr>
          <a:lstStyle/>
          <a:p>
            <a:pPr algn="ctr"/>
            <a:r>
              <a:rPr lang="en-US" sz="2000" dirty="0">
                <a:ea typeface="Arial" panose="020B0604020202020204" pitchFamily="34" charset="0"/>
              </a:rPr>
              <a:t>Measure M funding of $30 million fell short of need ($54 million) and lack of additional maintenance funding means the measure only temporarily stalled decline in pavement condition</a:t>
            </a:r>
            <a:endParaRPr lang="en-US" sz="2000" dirty="0"/>
          </a:p>
        </p:txBody>
      </p:sp>
      <p:sp>
        <p:nvSpPr>
          <p:cNvPr id="10" name="TextBox 9">
            <a:extLst>
              <a:ext uri="{FF2B5EF4-FFF2-40B4-BE49-F238E27FC236}">
                <a16:creationId xmlns:a16="http://schemas.microsoft.com/office/drawing/2014/main" id="{BBCB571C-E0D7-484D-BEE7-9E54DDA3712B}"/>
              </a:ext>
            </a:extLst>
          </p:cNvPr>
          <p:cNvSpPr txBox="1"/>
          <p:nvPr/>
        </p:nvSpPr>
        <p:spPr>
          <a:xfrm>
            <a:off x="6305550" y="6640055"/>
            <a:ext cx="5949950" cy="435889"/>
          </a:xfrm>
          <a:prstGeom prst="rect">
            <a:avLst/>
          </a:prstGeom>
          <a:noFill/>
        </p:spPr>
        <p:txBody>
          <a:bodyPr wrap="square">
            <a:spAutoFit/>
          </a:bodyPr>
          <a:lstStyle/>
          <a:p>
            <a:pPr>
              <a:lnSpc>
                <a:spcPct val="115000"/>
              </a:lnSpc>
            </a:pPr>
            <a:r>
              <a:rPr lang="en-US" sz="1000" dirty="0">
                <a:effectLst/>
                <a:ea typeface="Arial" panose="020B0604020202020204" pitchFamily="34" charset="0"/>
              </a:rPr>
              <a:t>Source: Berkeley City Auditor, </a:t>
            </a:r>
            <a:r>
              <a:rPr lang="en-US" sz="1000" i="1" u="sng" dirty="0">
                <a:solidFill>
                  <a:srgbClr val="1155CC"/>
                </a:solidFill>
                <a:effectLst/>
                <a:ea typeface="Arial" panose="020B0604020202020204" pitchFamily="34" charset="0"/>
                <a:hlinkClick r:id="rId2"/>
              </a:rPr>
              <a:t>Rocky Road: Berkeley Streets at Risk and Significantly Underfunded</a:t>
            </a:r>
            <a:r>
              <a:rPr lang="en-US" sz="1000" dirty="0">
                <a:effectLst/>
                <a:ea typeface="Arial" panose="020B0604020202020204" pitchFamily="34" charset="0"/>
              </a:rPr>
              <a:t>, Nov. 19, 2020</a:t>
            </a:r>
          </a:p>
          <a:p>
            <a:pPr marL="0" marR="0">
              <a:lnSpc>
                <a:spcPct val="115000"/>
              </a:lnSpc>
              <a:spcBef>
                <a:spcPts val="0"/>
              </a:spcBef>
              <a:spcAft>
                <a:spcPts val="0"/>
              </a:spcAft>
            </a:pPr>
            <a:endParaRPr lang="en-US" sz="1000" dirty="0">
              <a:effectLst/>
              <a:ea typeface="Arial" panose="020B0604020202020204" pitchFamily="34" charset="0"/>
            </a:endParaRPr>
          </a:p>
        </p:txBody>
      </p:sp>
    </p:spTree>
    <p:extLst>
      <p:ext uri="{BB962C8B-B14F-4D97-AF65-F5344CB8AC3E}">
        <p14:creationId xmlns:p14="http://schemas.microsoft.com/office/powerpoint/2010/main" val="17073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6439-C1F3-48C8-958D-778E86CE86A4}"/>
              </a:ext>
            </a:extLst>
          </p:cNvPr>
          <p:cNvSpPr>
            <a:spLocks noGrp="1"/>
          </p:cNvSpPr>
          <p:nvPr>
            <p:ph type="title"/>
          </p:nvPr>
        </p:nvSpPr>
        <p:spPr/>
        <p:txBody>
          <a:bodyPr/>
          <a:lstStyle/>
          <a:p>
            <a:r>
              <a:rPr lang="en-US" dirty="0"/>
              <a:t>Maintaining v. Improving Pavement Condition</a:t>
            </a:r>
          </a:p>
        </p:txBody>
      </p:sp>
      <p:sp>
        <p:nvSpPr>
          <p:cNvPr id="5" name="TextBox 4">
            <a:extLst>
              <a:ext uri="{FF2B5EF4-FFF2-40B4-BE49-F238E27FC236}">
                <a16:creationId xmlns:a16="http://schemas.microsoft.com/office/drawing/2014/main" id="{7A5D6074-F2CE-4F4F-BA05-51536A424135}"/>
              </a:ext>
            </a:extLst>
          </p:cNvPr>
          <p:cNvSpPr txBox="1"/>
          <p:nvPr/>
        </p:nvSpPr>
        <p:spPr>
          <a:xfrm>
            <a:off x="0" y="6127474"/>
            <a:ext cx="12192000" cy="730526"/>
          </a:xfrm>
          <a:prstGeom prst="rect">
            <a:avLst/>
          </a:prstGeom>
          <a:solidFill>
            <a:schemeClr val="bg1"/>
          </a:solid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EADFB0AE-46C0-4091-816C-7271EF7C6A64}"/>
              </a:ext>
            </a:extLst>
          </p:cNvPr>
          <p:cNvGrpSpPr/>
          <p:nvPr/>
        </p:nvGrpSpPr>
        <p:grpSpPr>
          <a:xfrm>
            <a:off x="216991" y="2103838"/>
            <a:ext cx="11758018" cy="4207786"/>
            <a:chOff x="197624" y="1974630"/>
            <a:chExt cx="11758018" cy="4207786"/>
          </a:xfrm>
        </p:grpSpPr>
        <p:pic>
          <p:nvPicPr>
            <p:cNvPr id="9" name="Picture 8" descr="Chart, bar chart, waterfall chart&#10;&#10;Description automatically generated">
              <a:extLst>
                <a:ext uri="{FF2B5EF4-FFF2-40B4-BE49-F238E27FC236}">
                  <a16:creationId xmlns:a16="http://schemas.microsoft.com/office/drawing/2014/main" id="{1CB9BFE6-EB2F-484E-A3AB-D08951C28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892" y="1974630"/>
              <a:ext cx="5755750" cy="420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art, bar chart&#10;&#10;Description automatically generated">
              <a:extLst>
                <a:ext uri="{FF2B5EF4-FFF2-40B4-BE49-F238E27FC236}">
                  <a16:creationId xmlns:a16="http://schemas.microsoft.com/office/drawing/2014/main" id="{B3F337D7-4565-441A-BDCF-67F47C556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4" y="1974630"/>
              <a:ext cx="5755750" cy="420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2" name="TextBox 11">
            <a:extLst>
              <a:ext uri="{FF2B5EF4-FFF2-40B4-BE49-F238E27FC236}">
                <a16:creationId xmlns:a16="http://schemas.microsoft.com/office/drawing/2014/main" id="{DD3C24E1-80D7-4DD9-8ABE-D9E655B7C7BF}"/>
              </a:ext>
            </a:extLst>
          </p:cNvPr>
          <p:cNvSpPr txBox="1"/>
          <p:nvPr/>
        </p:nvSpPr>
        <p:spPr>
          <a:xfrm>
            <a:off x="6032500" y="6599083"/>
            <a:ext cx="6718300" cy="258917"/>
          </a:xfrm>
          <a:prstGeom prst="rect">
            <a:avLst/>
          </a:prstGeom>
          <a:noFill/>
        </p:spPr>
        <p:txBody>
          <a:bodyPr wrap="square">
            <a:spAutoFit/>
          </a:bodyPr>
          <a:lstStyle/>
          <a:p>
            <a:pPr marL="0" marR="0">
              <a:lnSpc>
                <a:spcPct val="115000"/>
              </a:lnSpc>
              <a:spcBef>
                <a:spcPts val="0"/>
              </a:spcBef>
              <a:spcAft>
                <a:spcPts val="0"/>
              </a:spcAft>
            </a:pPr>
            <a:r>
              <a:rPr lang="en-US" sz="1000" dirty="0">
                <a:effectLst/>
                <a:ea typeface="Arial" panose="020B0604020202020204" pitchFamily="34" charset="0"/>
              </a:rPr>
              <a:t>Source: Pavement Engineering Inc., </a:t>
            </a:r>
            <a:r>
              <a:rPr lang="en-US" sz="1000" dirty="0">
                <a:solidFill>
                  <a:srgbClr val="1155CC"/>
                </a:solidFill>
                <a:effectLst/>
                <a:ea typeface="Arial" panose="020B0604020202020204" pitchFamily="34" charset="0"/>
                <a:hlinkClick r:id="rId4"/>
              </a:rPr>
              <a:t>City of Berkeley 2020/21 Pavement Management System Update</a:t>
            </a:r>
            <a:r>
              <a:rPr lang="en-US" sz="1000" dirty="0">
                <a:effectLst/>
                <a:ea typeface="Arial" panose="020B0604020202020204" pitchFamily="34" charset="0"/>
              </a:rPr>
              <a:t>, p. 8, Jan. 2021</a:t>
            </a:r>
          </a:p>
        </p:txBody>
      </p:sp>
    </p:spTree>
    <p:extLst>
      <p:ext uri="{BB962C8B-B14F-4D97-AF65-F5344CB8AC3E}">
        <p14:creationId xmlns:p14="http://schemas.microsoft.com/office/powerpoint/2010/main" val="166192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1A64D-60A3-4042-AB1F-EB27F8E43118}"/>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dirty="0">
                <a:solidFill>
                  <a:schemeClr val="tx1">
                    <a:lumMod val="85000"/>
                    <a:lumOff val="15000"/>
                  </a:schemeClr>
                </a:solidFill>
              </a:rPr>
              <a:t>Discussion</a:t>
            </a:r>
            <a:br>
              <a:rPr lang="en-US" sz="8000" dirty="0">
                <a:solidFill>
                  <a:schemeClr val="tx1">
                    <a:lumMod val="85000"/>
                    <a:lumOff val="15000"/>
                  </a:schemeClr>
                </a:solidFill>
              </a:rPr>
            </a:br>
            <a:r>
              <a:rPr lang="en-US" sz="2000" dirty="0">
                <a:solidFill>
                  <a:schemeClr val="tx1">
                    <a:lumMod val="85000"/>
                    <a:lumOff val="15000"/>
                  </a:schemeClr>
                </a:solidFill>
              </a:rPr>
              <a:t>Councilmember Rashi Kesarwani</a:t>
            </a:r>
            <a:br>
              <a:rPr lang="en-US" sz="2000" dirty="0">
                <a:solidFill>
                  <a:schemeClr val="tx1">
                    <a:lumMod val="85000"/>
                    <a:lumOff val="15000"/>
                  </a:schemeClr>
                </a:solidFill>
              </a:rPr>
            </a:br>
            <a:r>
              <a:rPr lang="en-US" sz="2000" dirty="0">
                <a:solidFill>
                  <a:schemeClr val="tx1">
                    <a:lumMod val="85000"/>
                    <a:lumOff val="15000"/>
                  </a:schemeClr>
                </a:solidFill>
                <a:hlinkClick r:id="rId2"/>
              </a:rPr>
              <a:t>rkesarwani@cityofberkeley.info</a:t>
            </a:r>
            <a:r>
              <a:rPr lang="en-US" sz="2000" dirty="0">
                <a:solidFill>
                  <a:schemeClr val="tx1">
                    <a:lumMod val="85000"/>
                    <a:lumOff val="15000"/>
                  </a:schemeClr>
                </a:solidFill>
              </a:rPr>
              <a:t> or 510-981-7110</a:t>
            </a:r>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53608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917</TotalTime>
  <Words>782</Words>
  <Application>Microsoft Office PowerPoint</Application>
  <PresentationFormat>Widescreen</PresentationFormat>
  <Paragraphs>133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Street Paving</vt:lpstr>
      <vt:lpstr>Recommendation</vt:lpstr>
      <vt:lpstr>“At Risk” Streets Harm All Users</vt:lpstr>
      <vt:lpstr>Current Street Paving Budget</vt:lpstr>
      <vt:lpstr>Deferred Street Maintenance </vt:lpstr>
      <vt:lpstr>Importance of Maintenance Funds</vt:lpstr>
      <vt:lpstr>Lessons Learned from Measure M</vt:lpstr>
      <vt:lpstr>Maintaining v. Improving Pavement Condition</vt:lpstr>
      <vt:lpstr>Discussion Councilmember Rashi Kesarwani rkesarwani@cityofberkeley.info or 510-981-7110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Kesarwani2, Rashi (BUD)</dc:creator>
  <cp:lastModifiedBy>Kieryn Darkwater</cp:lastModifiedBy>
  <cp:revision>33</cp:revision>
  <dcterms:created xsi:type="dcterms:W3CDTF">2022-04-14T02:03:38Z</dcterms:created>
  <dcterms:modified xsi:type="dcterms:W3CDTF">2022-04-15T06:41:21Z</dcterms:modified>
</cp:coreProperties>
</file>